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702" r:id="rId2"/>
    <p:sldMasterId id="2147483677" r:id="rId3"/>
  </p:sldMasterIdLst>
  <p:notesMasterIdLst>
    <p:notesMasterId r:id="rId17"/>
  </p:notesMasterIdLst>
  <p:sldIdLst>
    <p:sldId id="269" r:id="rId4"/>
    <p:sldId id="626" r:id="rId5"/>
    <p:sldId id="964" r:id="rId6"/>
    <p:sldId id="655" r:id="rId7"/>
    <p:sldId id="271" r:id="rId8"/>
    <p:sldId id="965" r:id="rId9"/>
    <p:sldId id="966" r:id="rId10"/>
    <p:sldId id="967" r:id="rId11"/>
    <p:sldId id="968" r:id="rId12"/>
    <p:sldId id="969" r:id="rId13"/>
    <p:sldId id="970" r:id="rId14"/>
    <p:sldId id="656" r:id="rId15"/>
    <p:sldId id="571" r:id="rId16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C30"/>
    <a:srgbClr val="F26B6C"/>
    <a:srgbClr val="64D4EA"/>
    <a:srgbClr val="4CCCE6"/>
    <a:srgbClr val="6CD5EA"/>
    <a:srgbClr val="2BC3E1"/>
    <a:srgbClr val="57CFE7"/>
    <a:srgbClr val="AAC42C"/>
    <a:srgbClr val="A156F4"/>
    <a:srgbClr val="C0C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 autoAdjust="0"/>
    <p:restoredTop sz="86425" autoAdjust="0"/>
  </p:normalViewPr>
  <p:slideViewPr>
    <p:cSldViewPr>
      <p:cViewPr>
        <p:scale>
          <a:sx n="66" d="100"/>
          <a:sy n="66" d="100"/>
        </p:scale>
        <p:origin x="48" y="-12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27.10.2019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040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56241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8353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711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086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9034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14648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5962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6420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8885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30605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6042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0336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273552" y="2779776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3780008" y="5779008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653937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772400" y="2093976"/>
            <a:ext cx="2743200" cy="27432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1179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532888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2927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2152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022214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053328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784080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923317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0098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91870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527280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8096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37560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337560" y="5980176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811512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811512" y="5981700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635797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733436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49509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869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100584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96930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9812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1915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3255264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571165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38928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63624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63824" y="335584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317247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2999232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822960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21408" y="2953512"/>
            <a:ext cx="6519672" cy="373075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257686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002536" y="2788920"/>
            <a:ext cx="7178040" cy="41056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213430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51760" y="2990088"/>
            <a:ext cx="6400800" cy="39410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6477975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438144" y="3054096"/>
            <a:ext cx="5276088" cy="32552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707744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61888" y="2441448"/>
            <a:ext cx="5705856" cy="32461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657600" y="5753100"/>
            <a:ext cx="685800" cy="121615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90872" y="4754880"/>
            <a:ext cx="1645920" cy="21762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055096" y="4334256"/>
            <a:ext cx="3886200" cy="24048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917993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07208" y="3200400"/>
            <a:ext cx="3886200" cy="3886200"/>
          </a:xfrm>
          <a:prstGeom prst="round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799537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352149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29384" y="321868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615018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0195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6811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20440" y="3264408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56859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24328" y="2990088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557463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05500" y="2628900"/>
            <a:ext cx="6477000" cy="3962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2868103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55064" y="2788920"/>
            <a:ext cx="6967728" cy="3986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309795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46320" y="3200400"/>
            <a:ext cx="8622792" cy="4846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0857641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7552" y="2478024"/>
            <a:ext cx="9052560" cy="5998464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34019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16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012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2348581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674725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9983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2400300"/>
            <a:ext cx="18288000" cy="54864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5181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1148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850933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576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576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3152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152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9728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9728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6304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304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84681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7200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67355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716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6770696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6772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15659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91360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99616" y="3346704"/>
            <a:ext cx="3593592" cy="359359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6873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4400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19705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934818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43200" y="3200400"/>
            <a:ext cx="3886200" cy="38862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157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80" r:id="rId3"/>
    <p:sldLayoutId id="2147483697" r:id="rId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20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9" r:id="rId2"/>
    <p:sldLayoutId id="2147483670" r:id="rId3"/>
    <p:sldLayoutId id="2147483671" r:id="rId4"/>
    <p:sldLayoutId id="2147483741" r:id="rId5"/>
    <p:sldLayoutId id="2147483701" r:id="rId6"/>
    <p:sldLayoutId id="2147483700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676" r:id="rId13"/>
    <p:sldLayoutId id="2147483695" r:id="rId14"/>
    <p:sldLayoutId id="2147483696" r:id="rId15"/>
    <p:sldLayoutId id="2147483780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4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9" r:id="rId4"/>
    <p:sldLayoutId id="2147483720" r:id="rId5"/>
    <p:sldLayoutId id="2147483717" r:id="rId6"/>
    <p:sldLayoutId id="2147483718" r:id="rId7"/>
    <p:sldLayoutId id="2147483726" r:id="rId8"/>
    <p:sldLayoutId id="2147483727" r:id="rId9"/>
    <p:sldLayoutId id="2147483721" r:id="rId10"/>
    <p:sldLayoutId id="2147483722" r:id="rId11"/>
    <p:sldLayoutId id="2147483723" r:id="rId12"/>
    <p:sldLayoutId id="2147483679" r:id="rId13"/>
    <p:sldLayoutId id="2147483724" r:id="rId14"/>
    <p:sldLayoutId id="2147483689" r:id="rId15"/>
    <p:sldLayoutId id="2147483682" r:id="rId16"/>
    <p:sldLayoutId id="2147483683" r:id="rId17"/>
    <p:sldLayoutId id="2147483685" r:id="rId18"/>
    <p:sldLayoutId id="2147483686" r:id="rId19"/>
    <p:sldLayoutId id="2147483688" r:id="rId20"/>
    <p:sldLayoutId id="2147483687" r:id="rId21"/>
    <p:sldLayoutId id="2147483684" r:id="rId22"/>
    <p:sldLayoutId id="2147483667" r:id="rId23"/>
    <p:sldLayoutId id="2147483779" r:id="rId2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32BE94A-A92E-431C-8D5C-6E5C71664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59754"/>
            <a:ext cx="18288000" cy="3647375"/>
          </a:xfrm>
          <a:prstGeom prst="rect">
            <a:avLst/>
          </a:prstGeom>
        </p:spPr>
      </p:pic>
      <p:sp>
        <p:nvSpPr>
          <p:cNvPr id="11" name="Rectangle 10"/>
          <p:cNvSpPr>
            <a:spLocks/>
          </p:cNvSpPr>
          <p:nvPr/>
        </p:nvSpPr>
        <p:spPr>
          <a:xfrm>
            <a:off x="0" y="2159755"/>
            <a:ext cx="18288000" cy="3657600"/>
          </a:xfrm>
          <a:prstGeom prst="rect">
            <a:avLst/>
          </a:prstGeom>
          <a:solidFill>
            <a:srgbClr val="171C30">
              <a:alpha val="1411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3600" b="1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05967" y="6418302"/>
            <a:ext cx="12399329" cy="11017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NY top </a:t>
            </a:r>
            <a:r>
              <a:rPr lang="en-US" sz="6600" b="1" dirty="0" err="1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zipcodes</a:t>
            </a:r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 Time Series</a:t>
            </a:r>
            <a:endParaRPr lang="ru-RU" sz="6600" b="1" dirty="0">
              <a:solidFill>
                <a:schemeClr val="accent1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71800" y="62865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4554200" y="7048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6CE30C75-4D37-4981-BE87-1E4D9B68E1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5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58"/>
    </mc:Choice>
    <mc:Fallback xmlns="">
      <p:transition spd="slow" advTm="7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299" y="571411"/>
            <a:ext cx="5829299" cy="1338828"/>
          </a:xfrm>
        </p:spPr>
        <p:txBody>
          <a:bodyPr/>
          <a:lstStyle/>
          <a:p>
            <a:r>
              <a:rPr lang="en-US" dirty="0"/>
              <a:t>11206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fitting model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10</a:t>
            </a:fld>
            <a:endParaRPr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E862B4E-629B-4327-BFF6-17EA2AAC56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A24E45-0522-4A33-889D-C56AC004D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996" y="2400300"/>
            <a:ext cx="10092008" cy="652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6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858"/>
    </mc:Choice>
    <mc:Fallback xmlns="">
      <p:transition advTm="20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299" y="571411"/>
            <a:ext cx="7429501" cy="1962076"/>
          </a:xfrm>
        </p:spPr>
        <p:txBody>
          <a:bodyPr/>
          <a:lstStyle/>
          <a:p>
            <a:r>
              <a:rPr lang="en-US" dirty="0"/>
              <a:t>11206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5-year prediction SARIMA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11</a:t>
            </a:fld>
            <a:endParaRPr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E862B4E-629B-4327-BFF6-17EA2AAC56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32C72B-9DCD-42B1-9AFE-A2980BBE8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7217" y="2171700"/>
            <a:ext cx="10773566" cy="776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9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858"/>
    </mc:Choice>
    <mc:Fallback xmlns="">
      <p:transition advTm="20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future work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12</a:t>
            </a:fld>
            <a:endParaRPr/>
          </a:p>
        </p:txBody>
      </p:sp>
      <p:grpSp>
        <p:nvGrpSpPr>
          <p:cNvPr id="25" name="Group 24"/>
          <p:cNvGrpSpPr/>
          <p:nvPr/>
        </p:nvGrpSpPr>
        <p:grpSpPr>
          <a:xfrm>
            <a:off x="2952750" y="3058048"/>
            <a:ext cx="11144250" cy="1143000"/>
            <a:chOff x="3429000" y="3046511"/>
            <a:chExt cx="11144250" cy="1143000"/>
          </a:xfrm>
        </p:grpSpPr>
        <p:sp>
          <p:nvSpPr>
            <p:cNvPr id="26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wide confident interval</a:t>
              </a:r>
              <a:endParaRPr lang="uk-UA" sz="3600" dirty="0">
                <a:latin typeface="+mj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2966197" y="4634174"/>
            <a:ext cx="10884555" cy="1442840"/>
            <a:chOff x="3429000" y="3046511"/>
            <a:chExt cx="10884555" cy="1442840"/>
          </a:xfrm>
        </p:grpSpPr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 err="1">
                  <a:latin typeface="+mj-lt"/>
                </a:rPr>
                <a:t>additional</a:t>
              </a:r>
              <a:r>
                <a:rPr lang="es-ES" sz="3600" dirty="0">
                  <a:latin typeface="+mj-lt"/>
                </a:rPr>
                <a:t> </a:t>
              </a:r>
              <a:r>
                <a:rPr lang="es-ES" sz="3600" dirty="0" err="1">
                  <a:latin typeface="+mj-lt"/>
                </a:rPr>
                <a:t>models</a:t>
              </a:r>
              <a:r>
                <a:rPr lang="es-ES" sz="3600" dirty="0">
                  <a:latin typeface="+mj-lt"/>
                </a:rPr>
                <a:t> </a:t>
              </a:r>
              <a:r>
                <a:rPr lang="es-ES" sz="3600" dirty="0" err="1">
                  <a:latin typeface="+mj-lt"/>
                </a:rPr>
                <a:t>required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2966197" y="6210300"/>
            <a:ext cx="10884555" cy="1143000"/>
            <a:chOff x="3429000" y="3046511"/>
            <a:chExt cx="10884555" cy="1143000"/>
          </a:xfrm>
        </p:grpSpPr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modelling additional </a:t>
              </a:r>
              <a:r>
                <a:rPr lang="en-US" sz="3600" dirty="0" err="1">
                  <a:latin typeface="+mj-lt"/>
                </a:rPr>
                <a:t>zipcodes</a:t>
              </a:r>
              <a:endParaRPr lang="uk-UA" sz="3600" dirty="0">
                <a:latin typeface="+mj-lt"/>
              </a:endParaRPr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483623C-3AB9-4787-A3EF-D7BE9235C8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202"/>
    </mc:Choice>
    <mc:Fallback xmlns="">
      <p:transition advTm="28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81700" y="4589502"/>
            <a:ext cx="632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thank </a:t>
            </a:r>
            <a:r>
              <a:rPr lang="en-US" sz="6600" b="1" dirty="0">
                <a:solidFill>
                  <a:schemeClr val="accent5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you.</a:t>
            </a:r>
            <a:endParaRPr lang="ru-RU" sz="6600" b="1" dirty="0">
              <a:solidFill>
                <a:schemeClr val="accent5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56325" y="4457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1445875" y="5143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00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 xmlns="">
      <p:transition spd="slow" advTm="7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58101" y="3619500"/>
            <a:ext cx="9029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latin typeface="+mj-lt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Hi there! I’m a software engineer based in NY and working for the UN, and an aspiring</a:t>
            </a:r>
            <a:r>
              <a:rPr lang="en-US" dirty="0">
                <a:solidFill>
                  <a:schemeClr val="accent1"/>
                </a:solidFill>
              </a:rPr>
              <a:t> data scientist</a:t>
            </a:r>
            <a:r>
              <a:rPr lang="en-US" dirty="0">
                <a:solidFill>
                  <a:schemeClr val="accent2"/>
                </a:solidFill>
              </a:rPr>
              <a:t> at Flatiron Academy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8101" y="6134100"/>
            <a:ext cx="990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Barto Molina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</a:rPr>
              <a:t>Flatiron DS, April 2019 cohort</a:t>
            </a:r>
          </a:p>
        </p:txBody>
      </p:sp>
      <p:pic>
        <p:nvPicPr>
          <p:cNvPr id="4" name="Picture Placeholder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BA39BDC-BFB5-4B65-8E26-122B579737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r="2471"/>
          <a:stretch>
            <a:fillRect/>
          </a:stretch>
        </p:blipFill>
        <p:spPr/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56EC9E1-C20C-4914-B1EF-B2706B22E0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55"/>
    </mc:Choice>
    <mc:Fallback xmlns="">
      <p:transition spd="slow" advTm="10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49D5-C3D2-4C60-A2D1-3C1F676AB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</a:t>
            </a:r>
            <a:br>
              <a:rPr lang="en-US" dirty="0"/>
            </a:br>
            <a:r>
              <a:rPr lang="en-US" dirty="0"/>
              <a:t>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D5BBB6-FA59-4A5B-A2DC-5C689AA827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3</a:t>
            </a:fld>
            <a:endParaRPr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5ADF6BDD-8613-4FFF-823F-C3EB3518FD11}"/>
              </a:ext>
            </a:extLst>
          </p:cNvPr>
          <p:cNvGrpSpPr/>
          <p:nvPr/>
        </p:nvGrpSpPr>
        <p:grpSpPr>
          <a:xfrm>
            <a:off x="1872025" y="3350734"/>
            <a:ext cx="7319273" cy="725966"/>
            <a:chOff x="8534400" y="2798720"/>
            <a:chExt cx="7319273" cy="725966"/>
          </a:xfrm>
        </p:grpSpPr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1F09D97-2625-4B92-BBAF-9316E07DF848}"/>
                </a:ext>
              </a:extLst>
            </p:cNvPr>
            <p:cNvSpPr txBox="1"/>
            <p:nvPr/>
          </p:nvSpPr>
          <p:spPr>
            <a:xfrm>
              <a:off x="9628058" y="2798720"/>
              <a:ext cx="622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increasing relocations</a:t>
              </a:r>
            </a:p>
          </p:txBody>
        </p:sp>
        <p:sp>
          <p:nvSpPr>
            <p:cNvPr id="184" name="Freeform 70">
              <a:extLst>
                <a:ext uri="{FF2B5EF4-FFF2-40B4-BE49-F238E27FC236}">
                  <a16:creationId xmlns:a16="http://schemas.microsoft.com/office/drawing/2014/main" id="{9F10B9E9-E394-4E7F-8136-DE3B904184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34400" y="2798720"/>
              <a:ext cx="725966" cy="725966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100 w 176"/>
                <a:gd name="T21" fmla="*/ 72 h 176"/>
                <a:gd name="T22" fmla="*/ 86 w 176"/>
                <a:gd name="T23" fmla="*/ 36 h 176"/>
                <a:gd name="T24" fmla="*/ 72 w 176"/>
                <a:gd name="T25" fmla="*/ 72 h 176"/>
                <a:gd name="T26" fmla="*/ 36 w 176"/>
                <a:gd name="T27" fmla="*/ 72 h 176"/>
                <a:gd name="T28" fmla="*/ 66 w 176"/>
                <a:gd name="T29" fmla="*/ 95 h 176"/>
                <a:gd name="T30" fmla="*/ 52 w 176"/>
                <a:gd name="T31" fmla="*/ 136 h 176"/>
                <a:gd name="T32" fmla="*/ 86 w 176"/>
                <a:gd name="T33" fmla="*/ 111 h 176"/>
                <a:gd name="T34" fmla="*/ 120 w 176"/>
                <a:gd name="T35" fmla="*/ 136 h 176"/>
                <a:gd name="T36" fmla="*/ 106 w 176"/>
                <a:gd name="T37" fmla="*/ 95 h 176"/>
                <a:gd name="T38" fmla="*/ 136 w 176"/>
                <a:gd name="T39" fmla="*/ 72 h 176"/>
                <a:gd name="T40" fmla="*/ 100 w 176"/>
                <a:gd name="T41" fmla="*/ 72 h 176"/>
                <a:gd name="T42" fmla="*/ 99 w 176"/>
                <a:gd name="T43" fmla="*/ 97 h 176"/>
                <a:gd name="T44" fmla="*/ 105 w 176"/>
                <a:gd name="T45" fmla="*/ 114 h 176"/>
                <a:gd name="T46" fmla="*/ 91 w 176"/>
                <a:gd name="T47" fmla="*/ 104 h 176"/>
                <a:gd name="T48" fmla="*/ 86 w 176"/>
                <a:gd name="T49" fmla="*/ 101 h 176"/>
                <a:gd name="T50" fmla="*/ 81 w 176"/>
                <a:gd name="T51" fmla="*/ 104 h 176"/>
                <a:gd name="T52" fmla="*/ 67 w 176"/>
                <a:gd name="T53" fmla="*/ 114 h 176"/>
                <a:gd name="T54" fmla="*/ 73 w 176"/>
                <a:gd name="T55" fmla="*/ 97 h 176"/>
                <a:gd name="T56" fmla="*/ 75 w 176"/>
                <a:gd name="T57" fmla="*/ 92 h 176"/>
                <a:gd name="T58" fmla="*/ 70 w 176"/>
                <a:gd name="T59" fmla="*/ 89 h 176"/>
                <a:gd name="T60" fmla="*/ 59 w 176"/>
                <a:gd name="T61" fmla="*/ 80 h 176"/>
                <a:gd name="T62" fmla="*/ 78 w 176"/>
                <a:gd name="T63" fmla="*/ 80 h 176"/>
                <a:gd name="T64" fmla="*/ 80 w 176"/>
                <a:gd name="T65" fmla="*/ 75 h 176"/>
                <a:gd name="T66" fmla="*/ 86 w 176"/>
                <a:gd name="T67" fmla="*/ 58 h 176"/>
                <a:gd name="T68" fmla="*/ 92 w 176"/>
                <a:gd name="T69" fmla="*/ 75 h 176"/>
                <a:gd name="T70" fmla="*/ 94 w 176"/>
                <a:gd name="T71" fmla="*/ 80 h 176"/>
                <a:gd name="T72" fmla="*/ 113 w 176"/>
                <a:gd name="T73" fmla="*/ 80 h 176"/>
                <a:gd name="T74" fmla="*/ 102 w 176"/>
                <a:gd name="T75" fmla="*/ 89 h 176"/>
                <a:gd name="T76" fmla="*/ 97 w 176"/>
                <a:gd name="T77" fmla="*/ 92 h 176"/>
                <a:gd name="T78" fmla="*/ 99 w 176"/>
                <a:gd name="T79" fmla="*/ 9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100" y="72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36" y="72"/>
                    <a:pt x="136" y="72"/>
                    <a:pt x="136" y="72"/>
                  </a:cubicBezTo>
                  <a:lnTo>
                    <a:pt x="100" y="72"/>
                  </a:lnTo>
                  <a:close/>
                  <a:moveTo>
                    <a:pt x="99" y="97"/>
                  </a:moveTo>
                  <a:cubicBezTo>
                    <a:pt x="105" y="114"/>
                    <a:pt x="105" y="114"/>
                    <a:pt x="105" y="11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86" y="101"/>
                    <a:pt x="86" y="101"/>
                    <a:pt x="86" y="101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5" y="92"/>
                    <a:pt x="75" y="92"/>
                    <a:pt x="75" y="92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97" y="92"/>
                    <a:pt x="97" y="92"/>
                    <a:pt x="97" y="92"/>
                  </a:cubicBezTo>
                  <a:lnTo>
                    <a:pt x="99" y="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97EBACF-BBD4-471F-B5F2-2BC777F739CE}"/>
              </a:ext>
            </a:extLst>
          </p:cNvPr>
          <p:cNvGrpSpPr/>
          <p:nvPr/>
        </p:nvGrpSpPr>
        <p:grpSpPr>
          <a:xfrm>
            <a:off x="1872025" y="4833281"/>
            <a:ext cx="7319273" cy="725966"/>
            <a:chOff x="8534400" y="4625062"/>
            <a:chExt cx="7319273" cy="725966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42C55FCA-5BA1-488D-9C54-D93226CD458F}"/>
                </a:ext>
              </a:extLst>
            </p:cNvPr>
            <p:cNvSpPr txBox="1"/>
            <p:nvPr/>
          </p:nvSpPr>
          <p:spPr>
            <a:xfrm>
              <a:off x="9628059" y="4625062"/>
              <a:ext cx="62256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renting vs. buying</a:t>
              </a:r>
            </a:p>
          </p:txBody>
        </p:sp>
        <p:sp>
          <p:nvSpPr>
            <p:cNvPr id="188" name="Freeform 70">
              <a:extLst>
                <a:ext uri="{FF2B5EF4-FFF2-40B4-BE49-F238E27FC236}">
                  <a16:creationId xmlns:a16="http://schemas.microsoft.com/office/drawing/2014/main" id="{7E8600F8-C54F-434A-90C5-9CF753E20A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34400" y="4625062"/>
              <a:ext cx="725966" cy="725966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100 w 176"/>
                <a:gd name="T21" fmla="*/ 72 h 176"/>
                <a:gd name="T22" fmla="*/ 86 w 176"/>
                <a:gd name="T23" fmla="*/ 36 h 176"/>
                <a:gd name="T24" fmla="*/ 72 w 176"/>
                <a:gd name="T25" fmla="*/ 72 h 176"/>
                <a:gd name="T26" fmla="*/ 36 w 176"/>
                <a:gd name="T27" fmla="*/ 72 h 176"/>
                <a:gd name="T28" fmla="*/ 66 w 176"/>
                <a:gd name="T29" fmla="*/ 95 h 176"/>
                <a:gd name="T30" fmla="*/ 52 w 176"/>
                <a:gd name="T31" fmla="*/ 136 h 176"/>
                <a:gd name="T32" fmla="*/ 86 w 176"/>
                <a:gd name="T33" fmla="*/ 111 h 176"/>
                <a:gd name="T34" fmla="*/ 120 w 176"/>
                <a:gd name="T35" fmla="*/ 136 h 176"/>
                <a:gd name="T36" fmla="*/ 106 w 176"/>
                <a:gd name="T37" fmla="*/ 95 h 176"/>
                <a:gd name="T38" fmla="*/ 136 w 176"/>
                <a:gd name="T39" fmla="*/ 72 h 176"/>
                <a:gd name="T40" fmla="*/ 100 w 176"/>
                <a:gd name="T41" fmla="*/ 72 h 176"/>
                <a:gd name="T42" fmla="*/ 99 w 176"/>
                <a:gd name="T43" fmla="*/ 97 h 176"/>
                <a:gd name="T44" fmla="*/ 105 w 176"/>
                <a:gd name="T45" fmla="*/ 114 h 176"/>
                <a:gd name="T46" fmla="*/ 91 w 176"/>
                <a:gd name="T47" fmla="*/ 104 h 176"/>
                <a:gd name="T48" fmla="*/ 86 w 176"/>
                <a:gd name="T49" fmla="*/ 101 h 176"/>
                <a:gd name="T50" fmla="*/ 81 w 176"/>
                <a:gd name="T51" fmla="*/ 104 h 176"/>
                <a:gd name="T52" fmla="*/ 67 w 176"/>
                <a:gd name="T53" fmla="*/ 114 h 176"/>
                <a:gd name="T54" fmla="*/ 73 w 176"/>
                <a:gd name="T55" fmla="*/ 97 h 176"/>
                <a:gd name="T56" fmla="*/ 75 w 176"/>
                <a:gd name="T57" fmla="*/ 92 h 176"/>
                <a:gd name="T58" fmla="*/ 70 w 176"/>
                <a:gd name="T59" fmla="*/ 89 h 176"/>
                <a:gd name="T60" fmla="*/ 59 w 176"/>
                <a:gd name="T61" fmla="*/ 80 h 176"/>
                <a:gd name="T62" fmla="*/ 78 w 176"/>
                <a:gd name="T63" fmla="*/ 80 h 176"/>
                <a:gd name="T64" fmla="*/ 80 w 176"/>
                <a:gd name="T65" fmla="*/ 75 h 176"/>
                <a:gd name="T66" fmla="*/ 86 w 176"/>
                <a:gd name="T67" fmla="*/ 58 h 176"/>
                <a:gd name="T68" fmla="*/ 92 w 176"/>
                <a:gd name="T69" fmla="*/ 75 h 176"/>
                <a:gd name="T70" fmla="*/ 94 w 176"/>
                <a:gd name="T71" fmla="*/ 80 h 176"/>
                <a:gd name="T72" fmla="*/ 113 w 176"/>
                <a:gd name="T73" fmla="*/ 80 h 176"/>
                <a:gd name="T74" fmla="*/ 102 w 176"/>
                <a:gd name="T75" fmla="*/ 89 h 176"/>
                <a:gd name="T76" fmla="*/ 97 w 176"/>
                <a:gd name="T77" fmla="*/ 92 h 176"/>
                <a:gd name="T78" fmla="*/ 99 w 176"/>
                <a:gd name="T79" fmla="*/ 9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100" y="72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36" y="72"/>
                    <a:pt x="136" y="72"/>
                    <a:pt x="136" y="72"/>
                  </a:cubicBezTo>
                  <a:lnTo>
                    <a:pt x="100" y="72"/>
                  </a:lnTo>
                  <a:close/>
                  <a:moveTo>
                    <a:pt x="99" y="97"/>
                  </a:moveTo>
                  <a:cubicBezTo>
                    <a:pt x="105" y="114"/>
                    <a:pt x="105" y="114"/>
                    <a:pt x="105" y="11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86" y="101"/>
                    <a:pt x="86" y="101"/>
                    <a:pt x="86" y="101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5" y="92"/>
                    <a:pt x="75" y="92"/>
                    <a:pt x="75" y="92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97" y="92"/>
                    <a:pt x="97" y="92"/>
                    <a:pt x="97" y="92"/>
                  </a:cubicBezTo>
                  <a:lnTo>
                    <a:pt x="99" y="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C33B2A1-72F0-47EB-881C-AEB9AA13FDC7}"/>
              </a:ext>
            </a:extLst>
          </p:cNvPr>
          <p:cNvGrpSpPr/>
          <p:nvPr/>
        </p:nvGrpSpPr>
        <p:grpSpPr>
          <a:xfrm>
            <a:off x="1872025" y="6286500"/>
            <a:ext cx="7592459" cy="725966"/>
            <a:chOff x="8534400" y="6447717"/>
            <a:chExt cx="7592459" cy="725966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5167D19D-F149-48C9-8CA2-48DEE7DCE6CA}"/>
                </a:ext>
              </a:extLst>
            </p:cNvPr>
            <p:cNvSpPr txBox="1"/>
            <p:nvPr/>
          </p:nvSpPr>
          <p:spPr>
            <a:xfrm>
              <a:off x="9628058" y="6447717"/>
              <a:ext cx="64988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optimize commuting time / ROI</a:t>
              </a:r>
            </a:p>
          </p:txBody>
        </p:sp>
        <p:sp>
          <p:nvSpPr>
            <p:cNvPr id="192" name="Freeform 70">
              <a:extLst>
                <a:ext uri="{FF2B5EF4-FFF2-40B4-BE49-F238E27FC236}">
                  <a16:creationId xmlns:a16="http://schemas.microsoft.com/office/drawing/2014/main" id="{15678E50-DF89-4B16-A9C7-78993F8C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34400" y="6447717"/>
              <a:ext cx="725966" cy="725966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100 w 176"/>
                <a:gd name="T21" fmla="*/ 72 h 176"/>
                <a:gd name="T22" fmla="*/ 86 w 176"/>
                <a:gd name="T23" fmla="*/ 36 h 176"/>
                <a:gd name="T24" fmla="*/ 72 w 176"/>
                <a:gd name="T25" fmla="*/ 72 h 176"/>
                <a:gd name="T26" fmla="*/ 36 w 176"/>
                <a:gd name="T27" fmla="*/ 72 h 176"/>
                <a:gd name="T28" fmla="*/ 66 w 176"/>
                <a:gd name="T29" fmla="*/ 95 h 176"/>
                <a:gd name="T30" fmla="*/ 52 w 176"/>
                <a:gd name="T31" fmla="*/ 136 h 176"/>
                <a:gd name="T32" fmla="*/ 86 w 176"/>
                <a:gd name="T33" fmla="*/ 111 h 176"/>
                <a:gd name="T34" fmla="*/ 120 w 176"/>
                <a:gd name="T35" fmla="*/ 136 h 176"/>
                <a:gd name="T36" fmla="*/ 106 w 176"/>
                <a:gd name="T37" fmla="*/ 95 h 176"/>
                <a:gd name="T38" fmla="*/ 136 w 176"/>
                <a:gd name="T39" fmla="*/ 72 h 176"/>
                <a:gd name="T40" fmla="*/ 100 w 176"/>
                <a:gd name="T41" fmla="*/ 72 h 176"/>
                <a:gd name="T42" fmla="*/ 99 w 176"/>
                <a:gd name="T43" fmla="*/ 97 h 176"/>
                <a:gd name="T44" fmla="*/ 105 w 176"/>
                <a:gd name="T45" fmla="*/ 114 h 176"/>
                <a:gd name="T46" fmla="*/ 91 w 176"/>
                <a:gd name="T47" fmla="*/ 104 h 176"/>
                <a:gd name="T48" fmla="*/ 86 w 176"/>
                <a:gd name="T49" fmla="*/ 101 h 176"/>
                <a:gd name="T50" fmla="*/ 81 w 176"/>
                <a:gd name="T51" fmla="*/ 104 h 176"/>
                <a:gd name="T52" fmla="*/ 67 w 176"/>
                <a:gd name="T53" fmla="*/ 114 h 176"/>
                <a:gd name="T54" fmla="*/ 73 w 176"/>
                <a:gd name="T55" fmla="*/ 97 h 176"/>
                <a:gd name="T56" fmla="*/ 75 w 176"/>
                <a:gd name="T57" fmla="*/ 92 h 176"/>
                <a:gd name="T58" fmla="*/ 70 w 176"/>
                <a:gd name="T59" fmla="*/ 89 h 176"/>
                <a:gd name="T60" fmla="*/ 59 w 176"/>
                <a:gd name="T61" fmla="*/ 80 h 176"/>
                <a:gd name="T62" fmla="*/ 78 w 176"/>
                <a:gd name="T63" fmla="*/ 80 h 176"/>
                <a:gd name="T64" fmla="*/ 80 w 176"/>
                <a:gd name="T65" fmla="*/ 75 h 176"/>
                <a:gd name="T66" fmla="*/ 86 w 176"/>
                <a:gd name="T67" fmla="*/ 58 h 176"/>
                <a:gd name="T68" fmla="*/ 92 w 176"/>
                <a:gd name="T69" fmla="*/ 75 h 176"/>
                <a:gd name="T70" fmla="*/ 94 w 176"/>
                <a:gd name="T71" fmla="*/ 80 h 176"/>
                <a:gd name="T72" fmla="*/ 113 w 176"/>
                <a:gd name="T73" fmla="*/ 80 h 176"/>
                <a:gd name="T74" fmla="*/ 102 w 176"/>
                <a:gd name="T75" fmla="*/ 89 h 176"/>
                <a:gd name="T76" fmla="*/ 97 w 176"/>
                <a:gd name="T77" fmla="*/ 92 h 176"/>
                <a:gd name="T78" fmla="*/ 99 w 176"/>
                <a:gd name="T79" fmla="*/ 9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100" y="72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36" y="72"/>
                    <a:pt x="136" y="72"/>
                    <a:pt x="136" y="72"/>
                  </a:cubicBezTo>
                  <a:lnTo>
                    <a:pt x="100" y="72"/>
                  </a:lnTo>
                  <a:close/>
                  <a:moveTo>
                    <a:pt x="99" y="97"/>
                  </a:moveTo>
                  <a:cubicBezTo>
                    <a:pt x="105" y="114"/>
                    <a:pt x="105" y="114"/>
                    <a:pt x="105" y="11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86" y="101"/>
                    <a:pt x="86" y="101"/>
                    <a:pt x="86" y="101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5" y="92"/>
                    <a:pt x="75" y="92"/>
                    <a:pt x="75" y="92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97" y="92"/>
                    <a:pt x="97" y="92"/>
                    <a:pt x="97" y="92"/>
                  </a:cubicBezTo>
                  <a:lnTo>
                    <a:pt x="99" y="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pic>
        <p:nvPicPr>
          <p:cNvPr id="193" name="Picture 2" descr="Rent vs Buy">
            <a:extLst>
              <a:ext uri="{FF2B5EF4-FFF2-40B4-BE49-F238E27FC236}">
                <a16:creationId xmlns:a16="http://schemas.microsoft.com/office/drawing/2014/main" id="{8615AF18-ABF7-4DC8-9B30-93B067D86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2984746"/>
            <a:ext cx="65151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983271"/>
      </p:ext>
    </p:extLst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7" dur="1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8" dur="1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1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1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1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1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</a:t>
            </a:r>
            <a:br>
              <a:rPr lang="en-US" dirty="0"/>
            </a:br>
            <a:r>
              <a:rPr lang="en-US" dirty="0"/>
              <a:t>project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4</a:t>
            </a:fld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4191000" y="2074591"/>
            <a:ext cx="11144250" cy="1143000"/>
            <a:chOff x="3429000" y="3046511"/>
            <a:chExt cx="11144250" cy="1143000"/>
          </a:xfrm>
        </p:grpSpPr>
        <p:sp>
          <p:nvSpPr>
            <p:cNvPr id="8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4191000" y="5475354"/>
            <a:ext cx="10884555" cy="1442840"/>
            <a:chOff x="3429000" y="3046511"/>
            <a:chExt cx="10884555" cy="1442840"/>
          </a:xfrm>
        </p:grpSpPr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commuting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 &lt; 45 minutes</a:t>
              </a:r>
              <a:endParaRPr lang="uk-UA" sz="3600" dirty="0">
                <a:solidFill>
                  <a:schemeClr val="accent1"/>
                </a:solidFill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4191000" y="7200900"/>
            <a:ext cx="11511803" cy="1143000"/>
            <a:chOff x="3429000" y="3046511"/>
            <a:chExt cx="10884555" cy="1143000"/>
          </a:xfrm>
        </p:grpSpPr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10-year </a:t>
              </a:r>
              <a:r>
                <a:rPr lang="en-US" sz="3600" dirty="0">
                  <a:latin typeface="+mj-lt"/>
                </a:rPr>
                <a:t>ROI</a:t>
              </a:r>
              <a:endParaRPr lang="uk-UA" sz="3600" dirty="0">
                <a:latin typeface="+mj-lt"/>
              </a:endParaRP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62061AD-99FB-4D47-9F48-CDD9998A11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1440E00-E0EF-405A-ADE5-35D932EAB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2019300"/>
            <a:ext cx="45529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3F4673D-C135-4572-98A5-1EA40E081C78}"/>
              </a:ext>
            </a:extLst>
          </p:cNvPr>
          <p:cNvGrpSpPr/>
          <p:nvPr/>
        </p:nvGrpSpPr>
        <p:grpSpPr>
          <a:xfrm>
            <a:off x="4191000" y="3749807"/>
            <a:ext cx="10884555" cy="1442840"/>
            <a:chOff x="3429000" y="3046511"/>
            <a:chExt cx="10884555" cy="1442840"/>
          </a:xfrm>
        </p:grpSpPr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FC814C4A-E809-48A8-A11A-A86BF88A8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CA45DF-E2EB-4720-80D4-18D9BE9F3613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NY, NJ, CT - UNHQ</a:t>
              </a:r>
              <a:endParaRPr lang="uk-UA" sz="3600" dirty="0">
                <a:solidFill>
                  <a:schemeClr val="accent1"/>
                </a:solidFill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20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44"/>
    </mc:Choice>
    <mc:Fallback xmlns="">
      <p:transition spd="slow" advTm="23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299" y="571411"/>
            <a:ext cx="5829299" cy="1338828"/>
          </a:xfrm>
        </p:spPr>
        <p:txBody>
          <a:bodyPr/>
          <a:lstStyle/>
          <a:p>
            <a:r>
              <a:rPr lang="en-US" dirty="0"/>
              <a:t>top </a:t>
            </a:r>
            <a:r>
              <a:rPr lang="en-US" dirty="0" err="1"/>
              <a:t>zipcodes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commuting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distance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5</a:t>
            </a:fld>
            <a:endParaRPr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E862B4E-629B-4327-BFF6-17EA2AAC56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5F93C6-2408-47A2-B945-B757B6BEB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5201" y="2182169"/>
            <a:ext cx="12517597" cy="75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8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858"/>
    </mc:Choice>
    <mc:Fallback xmlns="">
      <p:transition advTm="20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299" y="571411"/>
            <a:ext cx="5829299" cy="1338828"/>
          </a:xfrm>
        </p:spPr>
        <p:txBody>
          <a:bodyPr/>
          <a:lstStyle/>
          <a:p>
            <a:r>
              <a:rPr lang="en-US" dirty="0"/>
              <a:t>top </a:t>
            </a:r>
            <a:r>
              <a:rPr lang="en-US" dirty="0" err="1"/>
              <a:t>zipcodes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10-year ROI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6</a:t>
            </a:fld>
            <a:endParaRPr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E862B4E-629B-4327-BFF6-17EA2AAC56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FE644A-707D-4D9A-BCB4-4514C1361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491" y="2208841"/>
            <a:ext cx="12489018" cy="75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1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858"/>
    </mc:Choice>
    <mc:Fallback xmlns="">
      <p:transition advTm="20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299" y="571411"/>
            <a:ext cx="7810501" cy="1338828"/>
          </a:xfrm>
        </p:spPr>
        <p:txBody>
          <a:bodyPr/>
          <a:lstStyle/>
          <a:p>
            <a:r>
              <a:rPr lang="en-US" dirty="0"/>
              <a:t>top </a:t>
            </a:r>
            <a:r>
              <a:rPr lang="en-US" dirty="0" err="1"/>
              <a:t>zipcodes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distance – ROI Index (DRI)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7</a:t>
            </a:fld>
            <a:endParaRPr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E862B4E-629B-4327-BFF6-17EA2AAC56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EA7E2C-7937-4A13-9DB6-214CD84EA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208841"/>
            <a:ext cx="12489018" cy="7506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56880D-CDF6-4644-A33B-3041710317EC}"/>
              </a:ext>
            </a:extLst>
          </p:cNvPr>
          <p:cNvSpPr txBox="1"/>
          <p:nvPr/>
        </p:nvSpPr>
        <p:spPr>
          <a:xfrm>
            <a:off x="13402761" y="3327886"/>
            <a:ext cx="488523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Top 5</a:t>
            </a:r>
          </a:p>
          <a:p>
            <a:endParaRPr lang="en-US" sz="3600" b="1" u="sng" dirty="0"/>
          </a:p>
          <a:p>
            <a:r>
              <a:rPr lang="en-US" sz="3600" b="1" dirty="0"/>
              <a:t>Astoria</a:t>
            </a:r>
          </a:p>
          <a:p>
            <a:r>
              <a:rPr lang="en-US" dirty="0"/>
              <a:t>11101: 26m – 87% (91)</a:t>
            </a:r>
            <a:endParaRPr lang="en-US" sz="3600" b="1" dirty="0"/>
          </a:p>
          <a:p>
            <a:endParaRPr lang="en-US" sz="3600" b="1" dirty="0"/>
          </a:p>
          <a:p>
            <a:r>
              <a:rPr lang="en-US" sz="3600" b="1" dirty="0"/>
              <a:t>Brooklyn</a:t>
            </a:r>
          </a:p>
          <a:p>
            <a:r>
              <a:rPr lang="en-US" dirty="0">
                <a:solidFill>
                  <a:srgbClr val="C00000"/>
                </a:solidFill>
              </a:rPr>
              <a:t>11206: 37m – 93% (96)</a:t>
            </a:r>
          </a:p>
          <a:p>
            <a:r>
              <a:rPr lang="en-US" dirty="0"/>
              <a:t>11222: 36m – 91% (94)</a:t>
            </a:r>
          </a:p>
          <a:p>
            <a:r>
              <a:rPr lang="en-US" dirty="0"/>
              <a:t>11211: 41m – 82% (84)</a:t>
            </a:r>
          </a:p>
          <a:p>
            <a:r>
              <a:rPr lang="en-US" dirty="0"/>
              <a:t>11249: 40m – 87% (86)</a:t>
            </a:r>
          </a:p>
        </p:txBody>
      </p:sp>
    </p:spTree>
    <p:extLst>
      <p:ext uri="{BB962C8B-B14F-4D97-AF65-F5344CB8AC3E}">
        <p14:creationId xmlns:p14="http://schemas.microsoft.com/office/powerpoint/2010/main" val="371617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858"/>
    </mc:Choice>
    <mc:Fallback xmlns="">
      <p:transition advTm="20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299" y="571411"/>
            <a:ext cx="5829299" cy="1338828"/>
          </a:xfrm>
        </p:spPr>
        <p:txBody>
          <a:bodyPr/>
          <a:lstStyle/>
          <a:p>
            <a:r>
              <a:rPr lang="en-US" dirty="0"/>
              <a:t>analysis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monthly price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8</a:t>
            </a:fld>
            <a:endParaRPr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E862B4E-629B-4327-BFF6-17EA2AAC56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49F8B7-4143-4C82-9039-18CD75FA1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427" y="2552700"/>
            <a:ext cx="15019145" cy="61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9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858"/>
    </mc:Choice>
    <mc:Fallback xmlns="">
      <p:transition advTm="20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299" y="571411"/>
            <a:ext cx="5829299" cy="1338828"/>
          </a:xfrm>
        </p:spPr>
        <p:txBody>
          <a:bodyPr/>
          <a:lstStyle/>
          <a:p>
            <a:r>
              <a:rPr lang="en-US" dirty="0"/>
              <a:t>analysis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yearly / monthly ROI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9</a:t>
            </a:fld>
            <a:endParaRPr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E862B4E-629B-4327-BFF6-17EA2AAC56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4D4B17-E91C-4953-AA85-C5A4111B16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70"/>
          <a:stretch/>
        </p:blipFill>
        <p:spPr>
          <a:xfrm>
            <a:off x="4191001" y="2095500"/>
            <a:ext cx="9448799" cy="396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19DC1B-82AA-4BF1-A594-587E7C49E1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600" y="6019800"/>
            <a:ext cx="9658158" cy="400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9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858"/>
    </mc:Choice>
    <mc:Fallback xmlns="">
      <p:transition advTm="20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NARAL LAYOUT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AM SLIDE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ORTFOLIO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10138</TotalTime>
  <Words>178</Words>
  <Application>Microsoft Office PowerPoint</Application>
  <PresentationFormat>Custom</PresentationFormat>
  <Paragraphs>65</Paragraphs>
  <Slides>13</Slides>
  <Notes>12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Roboto</vt:lpstr>
      <vt:lpstr>Roboto Condensed</vt:lpstr>
      <vt:lpstr>GENARAL LAYOUTS</vt:lpstr>
      <vt:lpstr>TEAM SLIDES</vt:lpstr>
      <vt:lpstr>PORTFOLIO</vt:lpstr>
      <vt:lpstr>PowerPoint Presentation</vt:lpstr>
      <vt:lpstr>PowerPoint Presentation</vt:lpstr>
      <vt:lpstr>the problem</vt:lpstr>
      <vt:lpstr>the project</vt:lpstr>
      <vt:lpstr>top zipcodes commuting distance</vt:lpstr>
      <vt:lpstr>top zipcodes 10-year ROI</vt:lpstr>
      <vt:lpstr>top zipcodes distance – ROI Index (DRI)</vt:lpstr>
      <vt:lpstr>analysis monthly price</vt:lpstr>
      <vt:lpstr>analysis yearly / monthly ROI</vt:lpstr>
      <vt:lpstr>11206 fitting model</vt:lpstr>
      <vt:lpstr>11206 5-year prediction SARIMA</vt:lpstr>
      <vt:lpstr>recommendations future work</vt:lpstr>
      <vt:lpstr>PowerPoint Presentation</vt:lpstr>
    </vt:vector>
  </TitlesOfParts>
  <Company>bartomolina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 top zipcodes Time Series</dc:title>
  <dc:creator>Bartolomé Molina</dc:creator>
  <cp:lastModifiedBy>Bartolomé Molina</cp:lastModifiedBy>
  <cp:revision>1130</cp:revision>
  <cp:lastPrinted>2019-06-22T02:40:42Z</cp:lastPrinted>
  <dcterms:created xsi:type="dcterms:W3CDTF">2015-01-20T11:47:48Z</dcterms:created>
  <dcterms:modified xsi:type="dcterms:W3CDTF">2019-10-28T04:19:01Z</dcterms:modified>
</cp:coreProperties>
</file>